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316" r:id="rId5"/>
    <p:sldId id="633" r:id="rId6"/>
    <p:sldId id="644" r:id="rId7"/>
    <p:sldId id="610" r:id="rId8"/>
    <p:sldId id="607" r:id="rId9"/>
    <p:sldId id="608" r:id="rId10"/>
    <p:sldId id="691" r:id="rId11"/>
    <p:sldId id="701" r:id="rId12"/>
    <p:sldId id="670" r:id="rId13"/>
    <p:sldId id="571" r:id="rId14"/>
    <p:sldId id="616" r:id="rId15"/>
    <p:sldId id="639" r:id="rId16"/>
    <p:sldId id="692" r:id="rId17"/>
    <p:sldId id="611" r:id="rId18"/>
    <p:sldId id="572" r:id="rId19"/>
    <p:sldId id="625" r:id="rId20"/>
    <p:sldId id="652" r:id="rId21"/>
    <p:sldId id="693" r:id="rId22"/>
    <p:sldId id="685" r:id="rId23"/>
    <p:sldId id="600" r:id="rId24"/>
    <p:sldId id="659" r:id="rId25"/>
    <p:sldId id="660" r:id="rId26"/>
    <p:sldId id="694" r:id="rId27"/>
    <p:sldId id="689" r:id="rId28"/>
    <p:sldId id="690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Welcome" id="{0763B1E8-5B30-0A4D-A7B0-303DF9231CF9}">
          <p14:sldIdLst>
            <p14:sldId id="316"/>
            <p14:sldId id="633"/>
            <p14:sldId id="644"/>
          </p14:sldIdLst>
        </p14:section>
        <p14:section name="Module 1 Video" id="{50ECEE61-2A82-204B-9F0D-A077E198DB35}">
          <p14:sldIdLst>
            <p14:sldId id="610"/>
            <p14:sldId id="607"/>
            <p14:sldId id="608"/>
            <p14:sldId id="691"/>
            <p14:sldId id="701"/>
            <p14:sldId id="670"/>
          </p14:sldIdLst>
        </p14:section>
        <p14:section name="M2 Tooth brushing" id="{5BB304FA-A920-DE47-8810-EF51EEF9FD4C}">
          <p14:sldIdLst>
            <p14:sldId id="571"/>
            <p14:sldId id="616"/>
            <p14:sldId id="639"/>
            <p14:sldId id="692"/>
            <p14:sldId id="611"/>
          </p14:sldIdLst>
        </p14:section>
        <p14:section name="Module 3 MCP" id="{A40DA5BB-AA2D-C646-8709-B64816FC02AC}">
          <p14:sldIdLst>
            <p14:sldId id="572"/>
            <p14:sldId id="625"/>
            <p14:sldId id="652"/>
            <p14:sldId id="693"/>
            <p14:sldId id="685"/>
          </p14:sldIdLst>
        </p14:section>
        <p14:section name="Practical Transfer" id="{09E758B6-5A3A-9346-AAA7-278130A9AEF9}">
          <p14:sldIdLst>
            <p14:sldId id="600"/>
            <p14:sldId id="659"/>
            <p14:sldId id="660"/>
            <p14:sldId id="694"/>
            <p14:sldId id="689"/>
            <p14:sldId id="6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imhin MacGiolla Phadraig" initials="CMP" lastIdx="1" clrIdx="0"/>
  <p:cmAuthor id="2" name="Caoimhin MacGiolla Phadraig" initials="CMP [2]" lastIdx="1" clrIdx="1"/>
  <p:cmAuthor id="3" name="Caoimhin MacGiolla Phadraig" initials="CMP [3]" lastIdx="1" clrIdx="2"/>
  <p:cmAuthor id="4" name="Caoimhin MacGiolla Phadraig" initials="CMP [4]" lastIdx="1" clrIdx="3"/>
  <p:cmAuthor id="5" name="Caoimhin MacGiolla Phadraig" initials="CMP [5]" lastIdx="1" clrIdx="4"/>
  <p:cmAuthor id="6" name="Caoimhin MacGiolla Phadraig" initials="CMP [6]" lastIdx="1" clrIdx="5"/>
  <p:cmAuthor id="7" name="Caoimhin MacGiolla Phadraig" initials="CMP [7]" lastIdx="1" clrIdx="6"/>
  <p:cmAuthor id="8" name="Caoimhin MacGiolla Phadraig" initials="CMP [8]" lastIdx="1" clrIdx="7"/>
  <p:cmAuthor id="9" name="Caoimhin MacGiolla Phadraig" initials="CMP [9]" lastIdx="1" clrIdx="8"/>
  <p:cmAuthor id="10" name="Caoimhin MacGiolla Phadraig" initials="CMP [10]" lastIdx="1" clrIdx="9"/>
  <p:cmAuthor id="11" name="Caoimhin MacGiolla Phadraig" initials="CMP [11]" lastIdx="1" clrIdx="10"/>
  <p:cmAuthor id="12" name="Caoimhin MacGiolla Phadraig" initials="CMP [12]" lastIdx="1" clrIdx="11"/>
  <p:cmAuthor id="13" name="Caoimhin MacGiolla Phadraig" initials="CMP [13]" lastIdx="1" clrIdx="12"/>
  <p:cmAuthor id="14" name="Caoimhin MacGiolla Phadraig" initials="CMP [14]" lastIdx="1" clrIdx="13"/>
  <p:cmAuthor id="15" name="Caoimhin MacGiolla Phadraig" initials="CMP [15]" lastIdx="1" clrIdx="14"/>
  <p:cmAuthor id="16" name="Caoimhin MacGiolla Phadraig" initials="CMP [14] [2]" lastIdx="1" clrIdx="15"/>
  <p:cmAuthor id="17" name="Caoimhin MacGiolla Phadraig" initials="CMP [16]" lastIdx="1" clrIdx="16"/>
  <p:cmAuthor id="18" name="Caoimhin MacGiolla Phadraig" initials="CMP [17]" lastIdx="1" clrIdx="17"/>
  <p:cmAuthor id="19" name="Caoimhin MacGiolla Phadraig" initials="CMP [18]" lastIdx="1" clrIdx="18"/>
  <p:cmAuthor id="20" name="Caoimhin MacGiolla Phadraig" initials="CMP [19]" lastIdx="1" clrIdx="19"/>
  <p:cmAuthor id="21" name="Caoimhin MacGiolla Phadraig" initials="CMP [20]" lastIdx="1" clrIdx="20"/>
  <p:cmAuthor id="22" name="Caoimhin MacGiolla Phadraig" initials="CMP [21]" lastIdx="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9AFAD-6939-12AB-1159-67579952AD7B}" v="18" dt="2025-12-01T12:57:43.3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3E4"/>
          </a:solidFill>
        </a:fill>
      </a:tcStyle>
    </a:wholeTbl>
    <a:band2H>
      <a:tcTxStyle/>
      <a:tcStyle>
        <a:tcBdr/>
        <a:fill>
          <a:solidFill>
            <a:srgbClr val="E8EAF2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8105" autoAdjust="0"/>
  </p:normalViewPr>
  <p:slideViewPr>
    <p:cSldViewPr snapToGrid="0">
      <p:cViewPr>
        <p:scale>
          <a:sx n="100" d="100"/>
          <a:sy n="100" d="100"/>
        </p:scale>
        <p:origin x="58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imhin Mac Giolla Phadraig" userId="6ff6b25e-1c6d-4e97-bb54-0dde4be6cb14" providerId="ADAL" clId="{7BC442D3-3870-436B-A9CF-0ACBD7FDF6FA}"/>
    <pc:docChg chg="delSld modSld sldOrd delSection modSection">
      <pc:chgData name="Caoimhin Mac Giolla Phadraig" userId="6ff6b25e-1c6d-4e97-bb54-0dde4be6cb14" providerId="ADAL" clId="{7BC442D3-3870-436B-A9CF-0ACBD7FDF6FA}" dt="2025-11-23T17:05:04.953" v="108" actId="1076"/>
      <pc:docMkLst>
        <pc:docMk/>
      </pc:docMkLst>
      <pc:sldChg chg="ord">
        <pc:chgData name="Caoimhin Mac Giolla Phadraig" userId="6ff6b25e-1c6d-4e97-bb54-0dde4be6cb14" providerId="ADAL" clId="{7BC442D3-3870-436B-A9CF-0ACBD7FDF6FA}" dt="2025-11-23T17:01:52.696" v="14"/>
        <pc:sldMkLst>
          <pc:docMk/>
          <pc:sldMk cId="174843730" sldId="611"/>
        </pc:sldMkLst>
      </pc:sldChg>
      <pc:sldChg chg="modSp">
        <pc:chgData name="Caoimhin Mac Giolla Phadraig" userId="6ff6b25e-1c6d-4e97-bb54-0dde4be6cb14" providerId="ADAL" clId="{7BC442D3-3870-436B-A9CF-0ACBD7FDF6FA}" dt="2025-11-23T17:05:04.953" v="108" actId="1076"/>
        <pc:sldMkLst>
          <pc:docMk/>
          <pc:sldMk cId="3231370441" sldId="644"/>
        </pc:sldMkLst>
        <pc:spChg chg="mod">
          <ac:chgData name="Caoimhin Mac Giolla Phadraig" userId="6ff6b25e-1c6d-4e97-bb54-0dde4be6cb14" providerId="ADAL" clId="{7BC442D3-3870-436B-A9CF-0ACBD7FDF6FA}" dt="2025-11-23T17:05:01.760" v="107" actId="20577"/>
          <ac:spMkLst>
            <pc:docMk/>
            <pc:sldMk cId="3231370441" sldId="644"/>
            <ac:spMk id="3" creationId="{93D34344-8446-4D79-9053-3E58585D03F6}"/>
          </ac:spMkLst>
        </pc:spChg>
        <pc:picChg chg="mod">
          <ac:chgData name="Caoimhin Mac Giolla Phadraig" userId="6ff6b25e-1c6d-4e97-bb54-0dde4be6cb14" providerId="ADAL" clId="{7BC442D3-3870-436B-A9CF-0ACBD7FDF6FA}" dt="2025-11-23T17:05:04.953" v="108" actId="1076"/>
          <ac:picMkLst>
            <pc:docMk/>
            <pc:sldMk cId="3231370441" sldId="644"/>
            <ac:picMk id="1026" creationId="{8478DD51-937C-EAA1-313B-25CF6E7739BF}"/>
          </ac:picMkLst>
        </pc:picChg>
      </pc:sldChg>
      <pc:sldChg chg="ord">
        <pc:chgData name="Caoimhin Mac Giolla Phadraig" userId="6ff6b25e-1c6d-4e97-bb54-0dde4be6cb14" providerId="ADAL" clId="{7BC442D3-3870-436B-A9CF-0ACBD7FDF6FA}" dt="2025-11-23T17:01:37.907" v="0"/>
        <pc:sldMkLst>
          <pc:docMk/>
          <pc:sldMk cId="396466873" sldId="670"/>
        </pc:sldMkLst>
      </pc:sldChg>
      <pc:sldChg chg="ord">
        <pc:chgData name="Caoimhin Mac Giolla Phadraig" userId="6ff6b25e-1c6d-4e97-bb54-0dde4be6cb14" providerId="ADAL" clId="{7BC442D3-3870-436B-A9CF-0ACBD7FDF6FA}" dt="2025-11-23T17:03:05.067" v="31"/>
        <pc:sldMkLst>
          <pc:docMk/>
          <pc:sldMk cId="1281553578" sldId="685"/>
        </pc:sldMkLst>
      </pc:sldChg>
      <pc:sldChg chg="ord">
        <pc:chgData name="Caoimhin Mac Giolla Phadraig" userId="6ff6b25e-1c6d-4e97-bb54-0dde4be6cb14" providerId="ADAL" clId="{7BC442D3-3870-436B-A9CF-0ACBD7FDF6FA}" dt="2025-11-23T17:03:54.598" v="49"/>
        <pc:sldMkLst>
          <pc:docMk/>
          <pc:sldMk cId="1681192538" sldId="689"/>
        </pc:sldMkLst>
      </pc:sldChg>
      <pc:sldChg chg="ord">
        <pc:chgData name="Caoimhin Mac Giolla Phadraig" userId="6ff6b25e-1c6d-4e97-bb54-0dde4be6cb14" providerId="ADAL" clId="{7BC442D3-3870-436B-A9CF-0ACBD7FDF6FA}" dt="2025-11-23T17:03:54.598" v="49"/>
        <pc:sldMkLst>
          <pc:docMk/>
          <pc:sldMk cId="2485403474" sldId="690"/>
        </pc:sldMkLst>
      </pc:sldChg>
      <pc:sldMasterChg chg="delSldLayout">
        <pc:chgData name="Caoimhin Mac Giolla Phadraig" userId="6ff6b25e-1c6d-4e97-bb54-0dde4be6cb14" providerId="ADAL" clId="{7BC442D3-3870-436B-A9CF-0ACBD7FDF6FA}" dt="2025-11-23T17:04:07.318" v="77" actId="2696"/>
        <pc:sldMasterMkLst>
          <pc:docMk/>
          <pc:sldMasterMk cId="0" sldId="2147483648"/>
        </pc:sldMasterMkLst>
      </pc:sldMasterChg>
    </pc:docChg>
  </pc:docChgLst>
  <pc:docChgLst>
    <pc:chgData name="Alan Byrne" userId="4354577a-a0e2-4cd1-afef-81506577b403" providerId="ADAL" clId="{09088D57-2336-40DF-9D7B-5A8189B35D79}"/>
    <pc:docChg chg="custSel addSld modSld modSection">
      <pc:chgData name="Alan Byrne" userId="4354577a-a0e2-4cd1-afef-81506577b403" providerId="ADAL" clId="{09088D57-2336-40DF-9D7B-5A8189B35D79}" dt="2025-11-26T15:18:28.454" v="90" actId="1076"/>
      <pc:docMkLst>
        <pc:docMk/>
      </pc:docMkLst>
      <pc:sldChg chg="addSp modSp">
        <pc:chgData name="Alan Byrne" userId="4354577a-a0e2-4cd1-afef-81506577b403" providerId="ADAL" clId="{09088D57-2336-40DF-9D7B-5A8189B35D79}" dt="2025-11-26T14:07:17.696" v="87" actId="1076"/>
        <pc:sldMkLst>
          <pc:docMk/>
          <pc:sldMk cId="883714012" sldId="316"/>
        </pc:sldMkLst>
        <pc:picChg chg="add mod">
          <ac:chgData name="Alan Byrne" userId="4354577a-a0e2-4cd1-afef-81506577b403" providerId="ADAL" clId="{09088D57-2336-40DF-9D7B-5A8189B35D79}" dt="2025-11-26T14:07:17.696" v="87" actId="1076"/>
          <ac:picMkLst>
            <pc:docMk/>
            <pc:sldMk cId="883714012" sldId="316"/>
            <ac:picMk id="1026" creationId="{939C4E71-873B-0310-F096-824B4DB2B4FE}"/>
          </ac:picMkLst>
        </pc:picChg>
      </pc:sldChg>
      <pc:sldChg chg="addSp delSp modSp mod modTransition delAnim modAnim">
        <pc:chgData name="Alan Byrne" userId="4354577a-a0e2-4cd1-afef-81506577b403" providerId="ADAL" clId="{09088D57-2336-40DF-9D7B-5A8189B35D79}" dt="2025-11-26T13:58:53.593" v="60" actId="20577"/>
        <pc:sldMkLst>
          <pc:docMk/>
          <pc:sldMk cId="921776863" sldId="608"/>
        </pc:sldMkLst>
        <pc:spChg chg="add mod">
          <ac:chgData name="Alan Byrne" userId="4354577a-a0e2-4cd1-afef-81506577b403" providerId="ADAL" clId="{09088D57-2336-40DF-9D7B-5A8189B35D79}" dt="2025-11-26T13:58:53.593" v="60" actId="20577"/>
          <ac:spMkLst>
            <pc:docMk/>
            <pc:sldMk cId="921776863" sldId="608"/>
            <ac:spMk id="8" creationId="{EC9F001B-0A26-5867-72F7-420B98838F93}"/>
          </ac:spMkLst>
        </pc:spChg>
      </pc:sldChg>
      <pc:sldChg chg="addSp delSp modSp mod">
        <pc:chgData name="Alan Byrne" userId="4354577a-a0e2-4cd1-afef-81506577b403" providerId="ADAL" clId="{09088D57-2336-40DF-9D7B-5A8189B35D79}" dt="2025-11-26T13:59:33.433" v="66"/>
        <pc:sldMkLst>
          <pc:docMk/>
          <pc:sldMk cId="3163547955" sldId="639"/>
        </pc:sldMkLst>
        <pc:spChg chg="add mod">
          <ac:chgData name="Alan Byrne" userId="4354577a-a0e2-4cd1-afef-81506577b403" providerId="ADAL" clId="{09088D57-2336-40DF-9D7B-5A8189B35D79}" dt="2025-11-26T13:59:33.433" v="66"/>
          <ac:spMkLst>
            <pc:docMk/>
            <pc:sldMk cId="3163547955" sldId="639"/>
            <ac:spMk id="6" creationId="{6DC2231A-30C3-C9B4-569B-45AF24D36DB3}"/>
          </ac:spMkLst>
        </pc:spChg>
      </pc:sldChg>
      <pc:sldChg chg="addSp delSp modSp mod">
        <pc:chgData name="Alan Byrne" userId="4354577a-a0e2-4cd1-afef-81506577b403" providerId="ADAL" clId="{09088D57-2336-40DF-9D7B-5A8189B35D79}" dt="2025-11-26T14:00:35.333" v="71"/>
        <pc:sldMkLst>
          <pc:docMk/>
          <pc:sldMk cId="867813635" sldId="652"/>
        </pc:sldMkLst>
        <pc:spChg chg="add mod">
          <ac:chgData name="Alan Byrne" userId="4354577a-a0e2-4cd1-afef-81506577b403" providerId="ADAL" clId="{09088D57-2336-40DF-9D7B-5A8189B35D79}" dt="2025-11-26T14:00:35.333" v="71"/>
          <ac:spMkLst>
            <pc:docMk/>
            <pc:sldMk cId="867813635" sldId="652"/>
            <ac:spMk id="6" creationId="{8F84B0FE-16DE-E431-C9FE-8F8F3A438A52}"/>
          </ac:spMkLst>
        </pc:spChg>
      </pc:sldChg>
      <pc:sldChg chg="addSp delSp modSp mod">
        <pc:chgData name="Alan Byrne" userId="4354577a-a0e2-4cd1-afef-81506577b403" providerId="ADAL" clId="{09088D57-2336-40DF-9D7B-5A8189B35D79}" dt="2025-11-26T14:01:45.202" v="79"/>
        <pc:sldMkLst>
          <pc:docMk/>
          <pc:sldMk cId="2601156014" sldId="660"/>
        </pc:sldMkLst>
        <pc:spChg chg="add mod">
          <ac:chgData name="Alan Byrne" userId="4354577a-a0e2-4cd1-afef-81506577b403" providerId="ADAL" clId="{09088D57-2336-40DF-9D7B-5A8189B35D79}" dt="2025-11-26T14:01:45.202" v="79"/>
          <ac:spMkLst>
            <pc:docMk/>
            <pc:sldMk cId="2601156014" sldId="660"/>
            <ac:spMk id="6" creationId="{2B21F6C5-9C4D-0CA3-AAA5-454929E6EA3F}"/>
          </ac:spMkLst>
        </pc:spChg>
      </pc:sldChg>
      <pc:sldChg chg="addSp delSp modSp add mod">
        <pc:chgData name="Alan Byrne" userId="4354577a-a0e2-4cd1-afef-81506577b403" providerId="ADAL" clId="{09088D57-2336-40DF-9D7B-5A8189B35D79}" dt="2025-11-26T13:57:35.234" v="14" actId="14100"/>
        <pc:sldMkLst>
          <pc:docMk/>
          <pc:sldMk cId="2136609506" sldId="691"/>
        </pc:sldMkLst>
        <pc:picChg chg="mod">
          <ac:chgData name="Alan Byrne" userId="4354577a-a0e2-4cd1-afef-81506577b403" providerId="ADAL" clId="{09088D57-2336-40DF-9D7B-5A8189B35D79}" dt="2025-11-26T13:57:35.234" v="14" actId="14100"/>
          <ac:picMkLst>
            <pc:docMk/>
            <pc:sldMk cId="2136609506" sldId="691"/>
            <ac:picMk id="6" creationId="{2A3F047E-2480-47BB-5F50-1C74A7D02D00}"/>
          </ac:picMkLst>
        </pc:picChg>
      </pc:sldChg>
      <pc:sldChg chg="addSp delSp modSp add mod delAnim modAnim">
        <pc:chgData name="Alan Byrne" userId="4354577a-a0e2-4cd1-afef-81506577b403" providerId="ADAL" clId="{09088D57-2336-40DF-9D7B-5A8189B35D79}" dt="2025-11-26T15:18:28.454" v="90" actId="1076"/>
        <pc:sldMkLst>
          <pc:docMk/>
          <pc:sldMk cId="286975034" sldId="692"/>
        </pc:sldMkLst>
        <pc:picChg chg="add mod">
          <ac:chgData name="Alan Byrne" userId="4354577a-a0e2-4cd1-afef-81506577b403" providerId="ADAL" clId="{09088D57-2336-40DF-9D7B-5A8189B35D79}" dt="2025-11-26T15:18:28.454" v="90" actId="1076"/>
          <ac:picMkLst>
            <pc:docMk/>
            <pc:sldMk cId="286975034" sldId="692"/>
            <ac:picMk id="5" creationId="{7B9ED63C-2DF9-B83F-8F0D-DDC8C3F05D36}"/>
          </ac:picMkLst>
        </pc:picChg>
      </pc:sldChg>
      <pc:sldChg chg="addSp delSp modSp add mod modAnim">
        <pc:chgData name="Alan Byrne" userId="4354577a-a0e2-4cd1-afef-81506577b403" providerId="ADAL" clId="{09088D57-2336-40DF-9D7B-5A8189B35D79}" dt="2025-11-26T14:01:26.611" v="77" actId="1076"/>
        <pc:sldMkLst>
          <pc:docMk/>
          <pc:sldMk cId="118639768" sldId="693"/>
        </pc:sldMkLst>
        <pc:picChg chg="add mod">
          <ac:chgData name="Alan Byrne" userId="4354577a-a0e2-4cd1-afef-81506577b403" providerId="ADAL" clId="{09088D57-2336-40DF-9D7B-5A8189B35D79}" dt="2025-11-26T14:01:26.611" v="77" actId="1076"/>
          <ac:picMkLst>
            <pc:docMk/>
            <pc:sldMk cId="118639768" sldId="693"/>
            <ac:picMk id="9" creationId="{78A61D46-D3AC-1BDE-AAC5-C898CFCA81DD}"/>
          </ac:picMkLst>
        </pc:picChg>
      </pc:sldChg>
      <pc:sldChg chg="addSp delSp modSp add mod modAnim">
        <pc:chgData name="Alan Byrne" userId="4354577a-a0e2-4cd1-afef-81506577b403" providerId="ADAL" clId="{09088D57-2336-40DF-9D7B-5A8189B35D79}" dt="2025-11-26T14:02:30.131" v="84"/>
        <pc:sldMkLst>
          <pc:docMk/>
          <pc:sldMk cId="287156668" sldId="694"/>
        </pc:sldMkLst>
        <pc:picChg chg="add mod">
          <ac:chgData name="Alan Byrne" userId="4354577a-a0e2-4cd1-afef-81506577b403" providerId="ADAL" clId="{09088D57-2336-40DF-9D7B-5A8189B35D79}" dt="2025-11-26T14:02:30.131" v="84"/>
          <ac:picMkLst>
            <pc:docMk/>
            <pc:sldMk cId="287156668" sldId="694"/>
            <ac:picMk id="8" creationId="{DB50E5E1-6232-D588-D469-4D5D0848004B}"/>
          </ac:picMkLst>
        </pc:picChg>
      </pc:sldChg>
    </pc:docChg>
  </pc:docChgLst>
  <pc:docChgLst>
    <pc:chgData name="Pedro Vitali Kammer" userId="S::kammerp@tcd.ie::209169a6-5624-469a-8e0d-647eda6c3b9b" providerId="AD" clId="Web-{F7D9AFAD-6939-12AB-1159-67579952AD7B}"/>
    <pc:docChg chg="addSld delSld modSld modSection">
      <pc:chgData name="Pedro Vitali Kammer" userId="S::kammerp@tcd.ie::209169a6-5624-469a-8e0d-647eda6c3b9b" providerId="AD" clId="Web-{F7D9AFAD-6939-12AB-1159-67579952AD7B}" dt="2025-12-01T12:57:43.318" v="17"/>
      <pc:docMkLst>
        <pc:docMk/>
      </pc:docMkLst>
      <pc:sldChg chg="delSp modSp">
        <pc:chgData name="Pedro Vitali Kammer" userId="S::kammerp@tcd.ie::209169a6-5624-469a-8e0d-647eda6c3b9b" providerId="AD" clId="Web-{F7D9AFAD-6939-12AB-1159-67579952AD7B}" dt="2025-12-01T12:57:43.318" v="17"/>
        <pc:sldMkLst>
          <pc:docMk/>
          <pc:sldMk cId="675534420" sldId="701"/>
        </pc:sldMkLst>
        <pc:spChg chg="del">
          <ac:chgData name="Pedro Vitali Kammer" userId="S::kammerp@tcd.ie::209169a6-5624-469a-8e0d-647eda6c3b9b" providerId="AD" clId="Web-{F7D9AFAD-6939-12AB-1159-67579952AD7B}" dt="2025-12-01T12:57:07.349" v="7"/>
          <ac:spMkLst>
            <pc:docMk/>
            <pc:sldMk cId="675534420" sldId="701"/>
            <ac:spMk id="2" creationId="{4F236637-0ED9-4745-8718-AF0A619D5903}"/>
          </ac:spMkLst>
        </pc:spChg>
        <pc:picChg chg="mod">
          <ac:chgData name="Pedro Vitali Kammer" userId="S::kammerp@tcd.ie::209169a6-5624-469a-8e0d-647eda6c3b9b" providerId="AD" clId="Web-{F7D9AFAD-6939-12AB-1159-67579952AD7B}" dt="2025-12-01T12:57:40.505" v="16" actId="1076"/>
          <ac:picMkLst>
            <pc:docMk/>
            <pc:sldMk cId="675534420" sldId="701"/>
            <ac:picMk id="4" creationId="{F3A872DB-1DBB-4593-9DC3-EF3732E95BA7}"/>
          </ac:picMkLst>
        </pc:picChg>
        <pc:picChg chg="del">
          <ac:chgData name="Pedro Vitali Kammer" userId="S::kammerp@tcd.ie::209169a6-5624-469a-8e0d-647eda6c3b9b" providerId="AD" clId="Web-{F7D9AFAD-6939-12AB-1159-67579952AD7B}" dt="2025-12-01T12:57:43.318" v="17"/>
          <ac:picMkLst>
            <pc:docMk/>
            <pc:sldMk cId="675534420" sldId="701"/>
            <ac:picMk id="7" creationId="{3D716244-FB03-45E4-865A-1651C133E062}"/>
          </ac:picMkLst>
        </pc:picChg>
        <pc:picChg chg="mod">
          <ac:chgData name="Pedro Vitali Kammer" userId="S::kammerp@tcd.ie::209169a6-5624-469a-8e0d-647eda6c3b9b" providerId="AD" clId="Web-{F7D9AFAD-6939-12AB-1159-67579952AD7B}" dt="2025-12-01T12:57:38.630" v="15" actId="1076"/>
          <ac:picMkLst>
            <pc:docMk/>
            <pc:sldMk cId="675534420" sldId="701"/>
            <ac:picMk id="8" creationId="{6A8B63C9-9F76-46A7-AF9C-CE28A5A0F8BC}"/>
          </ac:picMkLst>
        </pc:picChg>
      </pc:sldChg>
      <pc:sldChg chg="addSp delSp modSp add del replId delAnim">
        <pc:chgData name="Pedro Vitali Kammer" userId="S::kammerp@tcd.ie::209169a6-5624-469a-8e0d-647eda6c3b9b" providerId="AD" clId="Web-{F7D9AFAD-6939-12AB-1159-67579952AD7B}" dt="2025-12-01T12:57:03.099" v="6"/>
        <pc:sldMkLst>
          <pc:docMk/>
          <pc:sldMk cId="2248033388" sldId="702"/>
        </pc:sldMkLst>
        <pc:picChg chg="add mod">
          <ac:chgData name="Pedro Vitali Kammer" userId="S::kammerp@tcd.ie::209169a6-5624-469a-8e0d-647eda6c3b9b" providerId="AD" clId="Web-{F7D9AFAD-6939-12AB-1159-67579952AD7B}" dt="2025-12-01T12:57:00.662" v="5" actId="14100"/>
          <ac:picMkLst>
            <pc:docMk/>
            <pc:sldMk cId="2248033388" sldId="702"/>
            <ac:picMk id="2" creationId="{5298B151-B20E-C5A7-BD91-5B7621491CF8}"/>
          </ac:picMkLst>
        </pc:picChg>
        <pc:picChg chg="del">
          <ac:chgData name="Pedro Vitali Kammer" userId="S::kammerp@tcd.ie::209169a6-5624-469a-8e0d-647eda6c3b9b" providerId="AD" clId="Web-{F7D9AFAD-6939-12AB-1159-67579952AD7B}" dt="2025-12-01T12:55:46.646" v="1"/>
          <ac:picMkLst>
            <pc:docMk/>
            <pc:sldMk cId="2248033388" sldId="702"/>
            <ac:picMk id="6" creationId="{292F4859-62BB-B4D5-323E-277F61D846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03261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558A3-3CCE-0C51-C99F-68153135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07D70695-B50A-8C0A-B553-97AF13540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5402E74E-C1C1-4C0B-1DE1-E3E08753AD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9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D6E9-7A09-0479-E991-4A9AFA95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E740C0AE-6215-3801-2CD0-63F92208E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77AD3910-BFF7-5F7F-FB2E-4BBC4F76C0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69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14C93-FEF7-6287-5770-FD6DEEBA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691EABB6-BCE4-60C3-AEEF-03E41EA47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8204E667-7F90-C653-7522-F85DAFF2AA5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95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2109C-53D7-7CE0-48FA-FBB5DC60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90788D9B-DF2E-470A-A771-BF33E3762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E0DD9266-F257-4260-918D-0001E5E1A9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BR" sz="2400" dirty="0">
                <a:sym typeface="Avenir Roman"/>
              </a:rPr>
              <a:t>What changes from today’s session we can make to offer a toothbrushing experience that is safer, calmer, and more effective for the people we support?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888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A51F-4435-1D80-6165-0F94A903B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9FF16-EF79-F185-9162-38E272608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31BC8-01C7-616C-B25B-09030F03D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64887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E7FF-663C-A0F8-B1E7-504CA69BB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A9E97AE6-B509-D828-2C86-9442EAA5A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96C62613-FAC2-D7BA-EC42-919087A09B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479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119F7-B811-1886-1794-142E843B8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7FCFB45C-9D54-9E61-47C4-7FA2D844D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821068DE-35DD-BEDC-8EDF-11EE2C34E7B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82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32E9-BC01-7EA4-F9C4-05AB28F6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C0DA53FF-A225-FF3A-F1B4-D642DF674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4C9D1309-65F9-6FC3-9346-4CCCBB1238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514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2109C-53D7-7CE0-48FA-FBB5DC60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90788D9B-DF2E-470A-A771-BF33E3762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E0DD9266-F257-4260-918D-0001E5E1A9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BR" sz="2400" dirty="0">
                <a:sym typeface="Avenir Roman"/>
              </a:rPr>
              <a:t>What changes from today’s session we can make to offer a toothbrushing experience that is safer, calmer, and more effective for the people we support?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27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C0899-6855-51A9-2190-5B5373E0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4E966-F4E4-1983-790D-4F9B8CD3D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F5F06-A2FC-DA84-79C9-0071204C2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9875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E914F-4F1B-4BDA-4A91-6B3FA285C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265B3EA7-25C4-DF69-7D50-EDCCF2812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2F07DAAE-F511-F0D8-B1BF-719464989F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913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2AA62-55E4-3398-BF16-4DB4FC44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5386709C-8A88-058A-8A79-12DB9931D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8C9CCA11-6BF3-D6B6-F78C-7E26A20B946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dirty="0"/>
              <a:t>What is takes to improve mouthcare in your organisation</a:t>
            </a: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dirty="0"/>
              <a:t>Your role in supporting mouth care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705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3D5F-AE89-CA1A-F291-B0301B784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2C3DBADB-7A67-FAB5-674E-6997275D4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48818AB9-63D8-0405-F295-3F3E682AB2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607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D479-04D4-E883-41E6-26285524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9A500917-9D7E-D2C6-F321-6C977972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3F6A6CE9-D5D2-215C-BC6D-ABE7D1A1A9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2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2109C-53D7-7CE0-48FA-FBB5DC60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90788D9B-DF2E-470A-A771-BF33E3762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E0DD9266-F257-4260-918D-0001E5E1A9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BR" sz="2400" dirty="0">
                <a:sym typeface="Avenir Roman"/>
              </a:rPr>
              <a:t>What changes from today’s session we can make to offer a toothbrushing experience that is safer, calmer, and more effective for the people we support?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574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E914F-4F1B-4BDA-4A91-6B3FA285C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265B3EA7-25C4-DF69-7D50-EDCCF2812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2F07DAAE-F511-F0D8-B1BF-719464989F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05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1685-ED93-C308-6456-D3D9713B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A9397-9644-7AFF-0790-7EDEDBBD4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6923D-2826-95B9-B89D-9C3CEA9B8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46883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E914F-4F1B-4BDA-4A91-6B3FA285C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265B3EA7-25C4-DF69-7D50-EDCCF2812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2F07DAAE-F511-F0D8-B1BF-719464989F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71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D6E9-7A09-0479-E991-4A9AFA95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E740C0AE-6215-3801-2CD0-63F92208E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77AD3910-BFF7-5F7F-FB2E-4BBC4F76C0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69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D6E9-7A09-0479-E991-4A9AFA95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E740C0AE-6215-3801-2CD0-63F92208E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77AD3910-BFF7-5F7F-FB2E-4BBC4F76C0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25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/>
              <a:t>Best survival: </a:t>
            </a:r>
            <a:r>
              <a:rPr lang="en-GB" sz="2400" dirty="0"/>
              <a:t>those retaining natural teeth.</a:t>
            </a:r>
          </a:p>
          <a:p>
            <a:endParaRPr lang="en-GB" sz="2400" dirty="0"/>
          </a:p>
          <a:p>
            <a:r>
              <a:rPr lang="en-GB" sz="2400" b="1" dirty="0"/>
              <a:t>Intermediate: </a:t>
            </a:r>
            <a:r>
              <a:rPr lang="en-GB" sz="2400" dirty="0"/>
              <a:t>those edentulous with dentures.</a:t>
            </a:r>
          </a:p>
          <a:p>
            <a:endParaRPr lang="en-GB" sz="2400" dirty="0"/>
          </a:p>
          <a:p>
            <a:r>
              <a:rPr lang="en-GB" sz="2400" b="1" dirty="0"/>
              <a:t>Worst survival: </a:t>
            </a:r>
            <a:r>
              <a:rPr lang="en-GB" sz="2400" dirty="0"/>
              <a:t>those edentulous without dentures – shortened survival by nearly 2 years.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Risk of death is almost three times higher without dentures (unadjusted), and still 70% higher after adjustment for age, ID severity, residence and pneumonia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Similar pattern observed for respiratory mortality, aligning with known risks of aspiration, frailty and nutritional decline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Simply replacing lost teeth with dentures eliminates most of this risk, bringing survival in line with dentate individuals.</a:t>
            </a: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2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2109C-53D7-7CE0-48FA-FBB5DC60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90788D9B-DF2E-470A-A771-BF33E3762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E0DD9266-F257-4260-918D-0001E5E1A9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2900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0581-9225-5EE2-2BBD-A9189734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03F79-A82B-36DD-6C7A-9DCC9CC7F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7DFD3-8ECF-4721-20B4-E9A11FE05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57600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png" descr="image1.png"/>
          <p:cNvPicPr>
            <a:picLocks noChangeAspect="1"/>
          </p:cNvPicPr>
          <p:nvPr/>
        </p:nvPicPr>
        <p:blipFill>
          <a:blip r:embed="rId2"/>
          <a:srcRect l="971" t="3974" r="3958" b="55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828674" y="2000699"/>
            <a:ext cx="7500940" cy="2269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8675" y="4289399"/>
            <a:ext cx="7500939" cy="20763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SzTx/>
              <a:buNone/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SzTx/>
              <a:buNone/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SzTx/>
              <a:buNone/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SzTx/>
              <a:buNone/>
              <a:defRPr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image2.png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525797"/>
            <a:ext cx="3020400" cy="80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0" y="5819775"/>
            <a:ext cx="9144000" cy="103663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6046347"/>
            <a:ext cx="2060226" cy="55063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8675" y="1881074"/>
            <a:ext cx="3933825" cy="4877866"/>
          </a:xfrm>
          <a:prstGeom prst="rect">
            <a:avLst/>
          </a:prstGeo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accent2"/>
              </a:buClr>
              <a:buSzPct val="100000"/>
              <a:buFont typeface="Arial"/>
              <a:buChar char="‒"/>
              <a:defRPr sz="1400" b="0">
                <a:latin typeface="Calibri"/>
                <a:ea typeface="Calibri"/>
                <a:cs typeface="Calibri"/>
                <a:sym typeface="Calibri"/>
              </a:defRPr>
            </a:lvl1pPr>
            <a:lvl2pPr marL="625475" indent="-233363">
              <a:spcBef>
                <a:spcPts val="900"/>
              </a:spcBef>
              <a:buClr>
                <a:schemeClr val="accent2"/>
              </a:buClr>
              <a:buFont typeface="Arial"/>
              <a:buChar char="•"/>
              <a:defRPr sz="1400" b="0">
                <a:latin typeface="Calibri"/>
                <a:ea typeface="Calibri"/>
                <a:cs typeface="Calibri"/>
                <a:sym typeface="Calibri"/>
              </a:defRPr>
            </a:lvl2pPr>
            <a:lvl3pPr marL="912812">
              <a:spcBef>
                <a:spcPts val="900"/>
              </a:spcBef>
              <a:buClr>
                <a:schemeClr val="accent2"/>
              </a:buClr>
              <a:buFont typeface="Arial"/>
              <a:defRPr sz="1400" b="0">
                <a:latin typeface="Calibri"/>
                <a:ea typeface="Calibri"/>
                <a:cs typeface="Calibri"/>
                <a:sym typeface="Calibri"/>
              </a:defRPr>
            </a:lvl3pPr>
            <a:lvl4pPr marL="1128712" indent="-190500">
              <a:spcBef>
                <a:spcPts val="900"/>
              </a:spcBef>
              <a:buClr>
                <a:schemeClr val="accent2"/>
              </a:buClr>
              <a:buFont typeface="Arial"/>
              <a:defRPr sz="1400" b="0">
                <a:latin typeface="Calibri"/>
                <a:ea typeface="Calibri"/>
                <a:cs typeface="Calibri"/>
                <a:sym typeface="Calibri"/>
              </a:defRPr>
            </a:lvl4pPr>
            <a:lvl5pPr marL="1439862">
              <a:spcBef>
                <a:spcPts val="900"/>
              </a:spcBef>
              <a:buClr>
                <a:schemeClr val="accent2"/>
              </a:buClr>
              <a:buFont typeface="Arial"/>
              <a:defRPr sz="1400" b="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Line"/>
          <p:cNvSpPr/>
          <p:nvPr/>
        </p:nvSpPr>
        <p:spPr>
          <a:xfrm>
            <a:off x="0" y="1438275"/>
            <a:ext cx="9144000" cy="0"/>
          </a:xfrm>
          <a:prstGeom prst="line">
            <a:avLst/>
          </a:prstGeom>
          <a:ln>
            <a:solidFill>
              <a:schemeClr val="accent2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584200">
              <a:defRPr sz="58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584200">
              <a:spcBef>
                <a:spcPts val="0"/>
              </a:spcBef>
              <a:defRPr sz="2400" b="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4200">
              <a:spcBef>
                <a:spcPts val="0"/>
              </a:spcBef>
              <a:buSzTx/>
              <a:buNone/>
              <a:defRPr sz="2400" b="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4200">
              <a:spcBef>
                <a:spcPts val="0"/>
              </a:spcBef>
              <a:buSzTx/>
              <a:buNone/>
              <a:defRPr sz="2400" b="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2400" b="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2400" b="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algn="ctr" defTabSz="584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6497999"/>
            <a:ext cx="9144000" cy="360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rinity College Dublin, The University of Dublin"/>
          <p:cNvSpPr txBox="1"/>
          <p:nvPr/>
        </p:nvSpPr>
        <p:spPr>
          <a:xfrm>
            <a:off x="0" y="6497999"/>
            <a:ext cx="914400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727075">
              <a:defRPr>
                <a:solidFill>
                  <a:srgbClr val="FFFFFF"/>
                </a:solidFill>
              </a:defRPr>
            </a:pPr>
            <a:r>
              <a:rPr sz="1000" b="1">
                <a:latin typeface="+mj-lt"/>
                <a:ea typeface="+mj-ea"/>
                <a:cs typeface="+mj-cs"/>
                <a:sym typeface="Helvetica"/>
              </a:rPr>
              <a:t>Trinity College Dublin, </a:t>
            </a:r>
            <a:r>
              <a:rPr sz="1000"/>
              <a:t>The University of Dublin</a:t>
            </a:r>
          </a:p>
        </p:txBody>
      </p:sp>
      <p:sp>
        <p:nvSpPr>
          <p:cNvPr id="4" name="Line"/>
          <p:cNvSpPr/>
          <p:nvPr/>
        </p:nvSpPr>
        <p:spPr>
          <a:xfrm>
            <a:off x="0" y="1438275"/>
            <a:ext cx="9144000" cy="0"/>
          </a:xfrm>
          <a:prstGeom prst="line">
            <a:avLst/>
          </a:prstGeom>
          <a:ln>
            <a:solidFill>
              <a:schemeClr val="accent2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28674" y="0"/>
            <a:ext cx="7500940" cy="9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28675" y="1881074"/>
            <a:ext cx="7500939" cy="497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317500" marR="0" indent="-3175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–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568325" marR="0" indent="-22225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784225" marR="0" indent="-201612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‒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1000125" marR="0" indent="-185737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»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aXyJkZ7pcQ?feature=oembed" TargetMode="Externa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alRbtnDRw?feature=oembed" TargetMode="Externa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6TbdJECiY?feature=oembed" TargetMode="Externa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0qG1qNjcDI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ral Health Promotion in Special Care Dentistry"/>
          <p:cNvSpPr txBox="1">
            <a:spLocks noGrp="1"/>
          </p:cNvSpPr>
          <p:nvPr>
            <p:ph type="ctrTitle"/>
          </p:nvPr>
        </p:nvSpPr>
        <p:spPr>
          <a:xfrm>
            <a:off x="622690" y="2257839"/>
            <a:ext cx="4444310" cy="2269352"/>
          </a:xfrm>
          <a:prstGeom prst="rect">
            <a:avLst/>
          </a:prstGeom>
        </p:spPr>
        <p:txBody>
          <a:bodyPr/>
          <a:lstStyle/>
          <a:p>
            <a:r>
              <a:rPr lang="en-IE" sz="4400" dirty="0"/>
              <a:t>Keep My Teeth</a:t>
            </a:r>
            <a:br>
              <a:rPr lang="en-IE" dirty="0"/>
            </a:br>
            <a:endParaRPr dirty="0"/>
          </a:p>
        </p:txBody>
      </p:sp>
      <p:sp>
        <p:nvSpPr>
          <p:cNvPr id="115" name="UG SCD…"/>
          <p:cNvSpPr txBox="1">
            <a:spLocks noGrp="1"/>
          </p:cNvSpPr>
          <p:nvPr>
            <p:ph type="subTitle" sz="half" idx="1"/>
          </p:nvPr>
        </p:nvSpPr>
        <p:spPr>
          <a:xfrm>
            <a:off x="551342" y="4880997"/>
            <a:ext cx="7500939" cy="2076301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  <a:p>
            <a:r>
              <a:rPr lang="en-IE" sz="4000" dirty="0"/>
              <a:t>Welcome</a:t>
            </a:r>
          </a:p>
          <a:p>
            <a:endParaRPr dirty="0"/>
          </a:p>
        </p:txBody>
      </p:sp>
      <p:pic>
        <p:nvPicPr>
          <p:cNvPr id="116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43" y="671715"/>
            <a:ext cx="1169767" cy="1586124"/>
          </a:xfrm>
          <a:prstGeom prst="rect">
            <a:avLst/>
          </a:prstGeom>
          <a:ln w="6350"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BCEF52-49BE-4778-90CA-76C3B22318F7}"/>
              </a:ext>
            </a:extLst>
          </p:cNvPr>
          <p:cNvGrpSpPr/>
          <p:nvPr/>
        </p:nvGrpSpPr>
        <p:grpSpPr>
          <a:xfrm>
            <a:off x="1972721" y="1571048"/>
            <a:ext cx="2612390" cy="646615"/>
            <a:chOff x="4301811" y="1451126"/>
            <a:chExt cx="2612390" cy="6466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E87D9A-EBEF-476D-A3A6-DE87ECF18262}"/>
                </a:ext>
              </a:extLst>
            </p:cNvPr>
            <p:cNvSpPr/>
            <p:nvPr/>
          </p:nvSpPr>
          <p:spPr>
            <a:xfrm>
              <a:off x="4301811" y="1451126"/>
              <a:ext cx="2604598" cy="6466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Picture 4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4A981F42-4926-4A98-972D-D4F50CE0F38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811" y="1451126"/>
              <a:ext cx="2612390" cy="626745"/>
            </a:xfrm>
            <a:prstGeom prst="rect">
              <a:avLst/>
            </a:prstGeom>
          </p:spPr>
        </p:pic>
      </p:grpSp>
      <p:pic>
        <p:nvPicPr>
          <p:cNvPr id="6" name="Picture 5" descr="A logo for a medical company&#10;&#10;AI-generated content may be incorrect.">
            <a:extLst>
              <a:ext uri="{FF2B5EF4-FFF2-40B4-BE49-F238E27FC236}">
                <a16:creationId xmlns:a16="http://schemas.microsoft.com/office/drawing/2014/main" id="{1C79871F-2492-48C9-B468-6DAEE0C3B03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b="26554"/>
          <a:stretch>
            <a:fillRect/>
          </a:stretch>
        </p:blipFill>
        <p:spPr bwMode="auto">
          <a:xfrm>
            <a:off x="4977727" y="1497341"/>
            <a:ext cx="1981200" cy="74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39C4E71-873B-0310-F096-824B4DB2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95" y="6186285"/>
            <a:ext cx="1472720" cy="5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FC821-CF28-9095-2B16-DA0E59B3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ral Health Promotion in Special Care Dentistry">
            <a:extLst>
              <a:ext uri="{FF2B5EF4-FFF2-40B4-BE49-F238E27FC236}">
                <a16:creationId xmlns:a16="http://schemas.microsoft.com/office/drawing/2014/main" id="{377F7E96-9A56-0DC7-4F22-7675999E66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2690" y="2257839"/>
            <a:ext cx="4444310" cy="2269352"/>
          </a:xfrm>
          <a:prstGeom prst="rect">
            <a:avLst/>
          </a:prstGeom>
        </p:spPr>
        <p:txBody>
          <a:bodyPr/>
          <a:lstStyle/>
          <a:p>
            <a:r>
              <a:rPr lang="en-IE" sz="4400" dirty="0"/>
              <a:t>Toothbrushing</a:t>
            </a:r>
            <a:br>
              <a:rPr lang="en-IE" dirty="0"/>
            </a:br>
            <a:br>
              <a:rPr lang="en-IE" dirty="0"/>
            </a:br>
            <a:r>
              <a:rPr lang="en-IE" dirty="0"/>
              <a:t>Keep My Teeth</a:t>
            </a:r>
            <a:endParaRPr dirty="0"/>
          </a:p>
        </p:txBody>
      </p:sp>
      <p:sp>
        <p:nvSpPr>
          <p:cNvPr id="115" name="UG SCD…">
            <a:extLst>
              <a:ext uri="{FF2B5EF4-FFF2-40B4-BE49-F238E27FC236}">
                <a16:creationId xmlns:a16="http://schemas.microsoft.com/office/drawing/2014/main" id="{60538268-0ECE-F0B9-2B52-D95211AD7103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551342" y="4859482"/>
            <a:ext cx="7500939" cy="2076301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  <a:p>
            <a:r>
              <a:rPr lang="en-IE" sz="4000" dirty="0"/>
              <a:t>Module 2</a:t>
            </a:r>
          </a:p>
          <a:p>
            <a:endParaRPr dirty="0"/>
          </a:p>
        </p:txBody>
      </p: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id="{930946E0-715C-48FD-83A1-87BFF1E0D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43" y="671715"/>
            <a:ext cx="1169767" cy="1586124"/>
          </a:xfrm>
          <a:prstGeom prst="rect">
            <a:avLst/>
          </a:prstGeom>
          <a:ln w="6350"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4889AC-BBEF-4F9E-A3E8-4A2CC1E5ADA3}"/>
              </a:ext>
            </a:extLst>
          </p:cNvPr>
          <p:cNvGrpSpPr/>
          <p:nvPr/>
        </p:nvGrpSpPr>
        <p:grpSpPr>
          <a:xfrm>
            <a:off x="1972721" y="1571048"/>
            <a:ext cx="2612390" cy="646615"/>
            <a:chOff x="4301811" y="1451126"/>
            <a:chExt cx="2612390" cy="646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9B1826-E07F-4C74-B0C0-7300C5F5F87E}"/>
                </a:ext>
              </a:extLst>
            </p:cNvPr>
            <p:cNvSpPr/>
            <p:nvPr/>
          </p:nvSpPr>
          <p:spPr>
            <a:xfrm>
              <a:off x="4301811" y="1451126"/>
              <a:ext cx="2604598" cy="6466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E0EED39-4530-4D5B-B7F0-ACCC6C60ED1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811" y="1451126"/>
              <a:ext cx="2612390" cy="626745"/>
            </a:xfrm>
            <a:prstGeom prst="rect">
              <a:avLst/>
            </a:prstGeom>
          </p:spPr>
        </p:pic>
      </p:grpSp>
      <p:pic>
        <p:nvPicPr>
          <p:cNvPr id="9" name="Picture 8" descr="A logo for a medical company&#10;&#10;AI-generated content may be incorrect.">
            <a:extLst>
              <a:ext uri="{FF2B5EF4-FFF2-40B4-BE49-F238E27FC236}">
                <a16:creationId xmlns:a16="http://schemas.microsoft.com/office/drawing/2014/main" id="{4D7A37B1-BFDC-4384-B745-C2DF49FD3D4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b="26554"/>
          <a:stretch>
            <a:fillRect/>
          </a:stretch>
        </p:blipFill>
        <p:spPr bwMode="auto">
          <a:xfrm>
            <a:off x="4977727" y="1497341"/>
            <a:ext cx="1981200" cy="74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3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D593-53B4-E426-87CA-0759AD6A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2B31FC7E-1259-9036-9A04-CB5E4393208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28675" y="1881074"/>
            <a:ext cx="7500940" cy="37129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In this module we are going to: 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1. Describe the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4 steps of Tooth brushing.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2. Learn how to brush teeth like a dentist.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algn="ctr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 We will brush each other’s teeth now. We know this can feel awkward. You can practice with your colleagues or just observe. This is a safe learning space.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DE929F-B5BB-FFA9-731A-5F43B46A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Prepare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650610AD-1DDB-1EEA-0C73-0AF4C66C4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CA8F6-50C5-6B8D-D73D-D985A50D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997384A8-E72C-4715-E6DA-BD521BEEEB5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30" y="1541709"/>
            <a:ext cx="7342895" cy="199871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Lets’ watch Video 2-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Tooth Brushing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We will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pause and practice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as we go.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B217AA-AE9B-E256-5E44-76944821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Activity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1C4EA2B1-8FDC-D6CD-D5BE-F1B60D2D9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D630D0-123B-49CC-A001-E3BC965F9E31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C2231A-30C3-C9B4-569B-45AF24D36DB3}"/>
              </a:ext>
            </a:extLst>
          </p:cNvPr>
          <p:cNvSpPr/>
          <p:nvPr/>
        </p:nvSpPr>
        <p:spPr>
          <a:xfrm>
            <a:off x="2522668" y="3429000"/>
            <a:ext cx="4098664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Play video on the next slide</a:t>
            </a:r>
            <a:b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5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08A1-1718-95D9-97FE-8497A7F0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D597D-6767-F9E7-A921-88B941DF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Activity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AFF9C320-E27B-A745-17DA-0BD81701B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40B294-DF22-1FC6-DF1F-04457CC3C184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nline Media 4" title="Module 2: Toothbrushing Technique">
            <a:hlinkClick r:id="" action="ppaction://media"/>
            <a:extLst>
              <a:ext uri="{FF2B5EF4-FFF2-40B4-BE49-F238E27FC236}">
                <a16:creationId xmlns:a16="http://schemas.microsoft.com/office/drawing/2014/main" id="{7B9ED63C-2DF9-B83F-8F0D-DDC8C3F05D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384716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6751-535A-7B15-7BCA-A7D9C1D3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0B6AFB4B-86E7-1E9E-1917-ACC9631C2787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79295" y="3783924"/>
            <a:ext cx="8132488" cy="3648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We covered why tooth brushing is important. We practiced the Four Steps of Tooth Brushing. </a:t>
            </a:r>
          </a:p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i="1" dirty="0">
                <a:latin typeface="Avenir Book" panose="02000503020000020003" pitchFamily="2" charset="0"/>
              </a:rPr>
              <a:t>Ask - What can you change to improve tooth brushing?</a:t>
            </a:r>
          </a:p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Now let’s move to the next module — Mouthcare Plans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7A7D19-A00A-D049-FF06-273F9D78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0" y="497155"/>
            <a:ext cx="7500940" cy="921601"/>
          </a:xfrm>
        </p:spPr>
        <p:txBody>
          <a:bodyPr/>
          <a:lstStyle/>
          <a:p>
            <a:pPr algn="ctr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b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</a:br>
            <a:br>
              <a:rPr lang="en-IE" sz="2400" dirty="0"/>
            </a:b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Reflect on Module 2</a:t>
            </a:r>
          </a:p>
        </p:txBody>
      </p:sp>
      <p:pic>
        <p:nvPicPr>
          <p:cNvPr id="5" name="Picture 4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D2EAAF52-AA7A-4A1A-843D-D730821F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93" y="1418756"/>
            <a:ext cx="2670614" cy="20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D96FD-1016-7390-16B4-5D65637D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ral Health Promotion in Special Care Dentistry">
            <a:extLst>
              <a:ext uri="{FF2B5EF4-FFF2-40B4-BE49-F238E27FC236}">
                <a16:creationId xmlns:a16="http://schemas.microsoft.com/office/drawing/2014/main" id="{51EC0B82-914C-A2AB-02ED-62CDF49B2D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7015" y="2107711"/>
            <a:ext cx="7429591" cy="2269352"/>
          </a:xfrm>
          <a:prstGeom prst="rect">
            <a:avLst/>
          </a:prstGeom>
        </p:spPr>
        <p:txBody>
          <a:bodyPr/>
          <a:lstStyle/>
          <a:p>
            <a:r>
              <a:rPr lang="en-IE" sz="4400" dirty="0"/>
              <a:t>Building a mouthcare plan</a:t>
            </a:r>
            <a:br>
              <a:rPr lang="en-IE" dirty="0"/>
            </a:br>
            <a:r>
              <a:rPr lang="en-IE" sz="2800" dirty="0"/>
              <a:t>Keep My Teeth</a:t>
            </a:r>
            <a:endParaRPr dirty="0"/>
          </a:p>
        </p:txBody>
      </p:sp>
      <p:sp>
        <p:nvSpPr>
          <p:cNvPr id="115" name="UG SCD…">
            <a:extLst>
              <a:ext uri="{FF2B5EF4-FFF2-40B4-BE49-F238E27FC236}">
                <a16:creationId xmlns:a16="http://schemas.microsoft.com/office/drawing/2014/main" id="{7902CF88-41CD-FB40-38F1-3B0E96D56840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587015" y="4710193"/>
            <a:ext cx="7500939" cy="2076301"/>
          </a:xfrm>
          <a:prstGeom prst="rect">
            <a:avLst/>
          </a:prstGeom>
        </p:spPr>
        <p:txBody>
          <a:bodyPr/>
          <a:lstStyle/>
          <a:p>
            <a:endParaRPr lang="en-IE" sz="2400" dirty="0"/>
          </a:p>
          <a:p>
            <a:r>
              <a:rPr lang="en-IE" sz="2400" dirty="0"/>
              <a:t>Module 3</a:t>
            </a:r>
          </a:p>
          <a:p>
            <a:endParaRPr sz="2400" dirty="0"/>
          </a:p>
        </p:txBody>
      </p: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id="{708521B6-02D5-48BF-8396-286FCE1C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43" y="671715"/>
            <a:ext cx="1169767" cy="1586124"/>
          </a:xfrm>
          <a:prstGeom prst="rect">
            <a:avLst/>
          </a:prstGeom>
          <a:ln w="6350"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E169E6-4CBB-4E88-B970-54533C61A626}"/>
              </a:ext>
            </a:extLst>
          </p:cNvPr>
          <p:cNvGrpSpPr/>
          <p:nvPr/>
        </p:nvGrpSpPr>
        <p:grpSpPr>
          <a:xfrm>
            <a:off x="1972721" y="1571048"/>
            <a:ext cx="2612390" cy="646615"/>
            <a:chOff x="4301811" y="1451126"/>
            <a:chExt cx="2612390" cy="646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B2D6E6-2544-405B-B737-D7DB7C3B8314}"/>
                </a:ext>
              </a:extLst>
            </p:cNvPr>
            <p:cNvSpPr/>
            <p:nvPr/>
          </p:nvSpPr>
          <p:spPr>
            <a:xfrm>
              <a:off x="4301811" y="1451126"/>
              <a:ext cx="2604598" cy="6466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221C0D3B-766D-43BF-BE59-3870AC3AD2A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811" y="1451126"/>
              <a:ext cx="2612390" cy="626745"/>
            </a:xfrm>
            <a:prstGeom prst="rect">
              <a:avLst/>
            </a:prstGeom>
          </p:spPr>
        </p:pic>
      </p:grpSp>
      <p:pic>
        <p:nvPicPr>
          <p:cNvPr id="9" name="Picture 8" descr="A logo for a medical company&#10;&#10;AI-generated content may be incorrect.">
            <a:extLst>
              <a:ext uri="{FF2B5EF4-FFF2-40B4-BE49-F238E27FC236}">
                <a16:creationId xmlns:a16="http://schemas.microsoft.com/office/drawing/2014/main" id="{440BBD65-6B13-419E-9B87-576F8CB2316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b="26554"/>
          <a:stretch>
            <a:fillRect/>
          </a:stretch>
        </p:blipFill>
        <p:spPr bwMode="auto">
          <a:xfrm>
            <a:off x="4977727" y="1497341"/>
            <a:ext cx="1981200" cy="74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51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B50E3-124D-B9EF-EA2D-9DC98B72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FB574220-5008-5F6C-0DE2-C1C98AF83CC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30" y="1881074"/>
            <a:ext cx="8137467" cy="32549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In this module we are going to talk about: 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1. The 4 steps of mouthcare planning.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2. How Mouthcare </a:t>
            </a:r>
            <a:r>
              <a:rPr lang="en-B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P</a:t>
            </a:r>
            <a:r>
              <a:rPr lang="en-BR" sz="2400" dirty="0"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lan reduces risks, improves predictability, and supports team consistency.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3. </a:t>
            </a:r>
            <a:r>
              <a:rPr lang="en-B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How a</a:t>
            </a:r>
            <a:r>
              <a:rPr lang="en-BR" sz="2400" dirty="0"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 good mouthcare plan makes everyone’s job easier. 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B2BC1F-B18E-CE2B-0D05-AF6B2358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1. Prepare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BBDCC7F4-4C72-D7D5-0B2D-82C436A64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3388F-C1A2-8600-F031-E7E9374B3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9338A4DC-682B-250D-F798-CBAC277F826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30" y="1541709"/>
            <a:ext cx="7342895" cy="199871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Lets’ watch Video 3 -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“Building a mouthcare plan”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We will pause to discuss as we go.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659A4-E227-839A-AD1D-466BBF4A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2. Activity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BAEBC4D7-084B-70D8-D63F-60796E954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E5587F-C572-A580-C1EF-FC713366D194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84B0FE-16DE-E431-C9FE-8F8F3A438A52}"/>
              </a:ext>
            </a:extLst>
          </p:cNvPr>
          <p:cNvSpPr/>
          <p:nvPr/>
        </p:nvSpPr>
        <p:spPr>
          <a:xfrm>
            <a:off x="2522668" y="3429000"/>
            <a:ext cx="4098664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Play video on the next slide</a:t>
            </a:r>
            <a:b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8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3D04-D352-AEA6-FF6F-444F2CFB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39EB1E36-A794-FD54-F816-7C0F42594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325EF1-8FBD-73CE-B307-B5638C32CF60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Online Media 8" title="Module 3: Mouthcare Plans">
            <a:hlinkClick r:id="" action="ppaction://media"/>
            <a:extLst>
              <a:ext uri="{FF2B5EF4-FFF2-40B4-BE49-F238E27FC236}">
                <a16:creationId xmlns:a16="http://schemas.microsoft.com/office/drawing/2014/main" id="{78A61D46-D3AC-1BDE-AAC5-C898CFCA81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384716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6751-535A-7B15-7BCA-A7D9C1D3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0B6AFB4B-86E7-1E9E-1917-ACC9631C2787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-87406" y="3783924"/>
            <a:ext cx="8964705" cy="3648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We covered why Mouthcare Plans are important. We practiced the Four Steps of MCPs. </a:t>
            </a:r>
          </a:p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i="1" dirty="0">
                <a:latin typeface="Avenir Book" panose="02000503020000020003" pitchFamily="2" charset="0"/>
              </a:rPr>
              <a:t>Ask – How will you use MCPs to improve Mouthcare?</a:t>
            </a:r>
          </a:p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Now let’s move to the last module — </a:t>
            </a:r>
            <a:r>
              <a:rPr lang="en-IE" sz="2400" b="1" dirty="0">
                <a:sym typeface="Avenir Roman"/>
              </a:rPr>
              <a:t>Putting learning into Practice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algn="ctr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algn="ctr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algn="ctr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algn="ctr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7A7D19-A00A-D049-FF06-273F9D78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0" y="497155"/>
            <a:ext cx="7500940" cy="921601"/>
          </a:xfrm>
        </p:spPr>
        <p:txBody>
          <a:bodyPr/>
          <a:lstStyle/>
          <a:p>
            <a:pPr algn="ctr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b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</a:br>
            <a:br>
              <a:rPr lang="en-IE" sz="2400" dirty="0"/>
            </a:b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Reflect on Module 3</a:t>
            </a:r>
          </a:p>
        </p:txBody>
      </p:sp>
      <p:pic>
        <p:nvPicPr>
          <p:cNvPr id="5" name="Picture 4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D2EAAF52-AA7A-4A1A-843D-D730821F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93" y="1418756"/>
            <a:ext cx="2670614" cy="20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B57B5-8C20-6419-72E6-7E3CFA85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F0FD78B1-121E-714D-AB85-7B3A45AD79A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29" y="1881073"/>
            <a:ext cx="5451875" cy="396313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KMT Training will improve every day mouthcare in our workplace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Before we start</a:t>
            </a: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Write your name on your workbook. You can make notes here.</a:t>
            </a: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This training involves activities like brushing each other’s teeth – please let your trainer know if you want to skip steps or have any concerns.</a:t>
            </a: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Now, please complete your pre-training survey here</a:t>
            </a:r>
          </a:p>
          <a:p>
            <a:pPr marL="349250" lvl="1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IE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AB6909-4437-F6A8-567E-5DAA7CB1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Welcome to Keep My Teeth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66DC4A10-DA3F-0BCB-0B5B-F3BBF50DE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E18B45-075B-4E7E-96AD-1DD3BE1E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71" y="23572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853E-5BCA-5AA5-01E4-FC4194ED7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ral Health Promotion in Special Care Dentistry">
            <a:extLst>
              <a:ext uri="{FF2B5EF4-FFF2-40B4-BE49-F238E27FC236}">
                <a16:creationId xmlns:a16="http://schemas.microsoft.com/office/drawing/2014/main" id="{9B4110F1-0DE5-45B3-D677-BA615DA5DA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4264" y="2790274"/>
            <a:ext cx="7958394" cy="2269352"/>
          </a:xfrm>
          <a:prstGeom prst="rect">
            <a:avLst/>
          </a:prstGeom>
        </p:spPr>
        <p:txBody>
          <a:bodyPr/>
          <a:lstStyle/>
          <a:p>
            <a:r>
              <a:rPr lang="en-IE" sz="4400" dirty="0"/>
              <a:t>Putting Learning into Practice</a:t>
            </a:r>
            <a:br>
              <a:rPr lang="en-IE" sz="4400" dirty="0"/>
            </a:br>
            <a:br>
              <a:rPr lang="en-IE" sz="4400" dirty="0"/>
            </a:br>
            <a:r>
              <a:rPr lang="en-IE" dirty="0"/>
              <a:t>Keep My Teeth</a:t>
            </a:r>
            <a:endParaRPr dirty="0"/>
          </a:p>
        </p:txBody>
      </p:sp>
      <p:sp>
        <p:nvSpPr>
          <p:cNvPr id="115" name="UG SCD…">
            <a:extLst>
              <a:ext uri="{FF2B5EF4-FFF2-40B4-BE49-F238E27FC236}">
                <a16:creationId xmlns:a16="http://schemas.microsoft.com/office/drawing/2014/main" id="{DFBA090F-A787-5AEE-F737-31B564116241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551342" y="4859482"/>
            <a:ext cx="7500939" cy="2076301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  <a:p>
            <a:r>
              <a:rPr lang="en-IE" sz="4000" dirty="0"/>
              <a:t>Module 4</a:t>
            </a:r>
          </a:p>
          <a:p>
            <a:endParaRPr dirty="0"/>
          </a:p>
        </p:txBody>
      </p: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id="{6C716F37-2BCA-4EF9-9F3D-AB27F3C9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43" y="671715"/>
            <a:ext cx="1169767" cy="1586124"/>
          </a:xfrm>
          <a:prstGeom prst="rect">
            <a:avLst/>
          </a:prstGeom>
          <a:ln w="6350"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E064EA-FE7F-412F-AA31-E2EFA0D23A99}"/>
              </a:ext>
            </a:extLst>
          </p:cNvPr>
          <p:cNvGrpSpPr/>
          <p:nvPr/>
        </p:nvGrpSpPr>
        <p:grpSpPr>
          <a:xfrm>
            <a:off x="1972721" y="1571048"/>
            <a:ext cx="2612390" cy="646615"/>
            <a:chOff x="4301811" y="1451126"/>
            <a:chExt cx="2612390" cy="646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EF368F-E83F-42A9-88EF-9EFF266ABC48}"/>
                </a:ext>
              </a:extLst>
            </p:cNvPr>
            <p:cNvSpPr/>
            <p:nvPr/>
          </p:nvSpPr>
          <p:spPr>
            <a:xfrm>
              <a:off x="4301811" y="1451126"/>
              <a:ext cx="2604598" cy="6466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D8280423-4946-4FE6-AD73-59D738AEFD1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811" y="1451126"/>
              <a:ext cx="2612390" cy="626745"/>
            </a:xfrm>
            <a:prstGeom prst="rect">
              <a:avLst/>
            </a:prstGeom>
          </p:spPr>
        </p:pic>
      </p:grpSp>
      <p:pic>
        <p:nvPicPr>
          <p:cNvPr id="9" name="Picture 8" descr="A logo for a medical company&#10;&#10;AI-generated content may be incorrect.">
            <a:extLst>
              <a:ext uri="{FF2B5EF4-FFF2-40B4-BE49-F238E27FC236}">
                <a16:creationId xmlns:a16="http://schemas.microsoft.com/office/drawing/2014/main" id="{0BC77448-4494-4382-8018-9E08039B8B2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b="26554"/>
          <a:stretch>
            <a:fillRect/>
          </a:stretch>
        </p:blipFill>
        <p:spPr bwMode="auto">
          <a:xfrm>
            <a:off x="4977727" y="1497341"/>
            <a:ext cx="1981200" cy="74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5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8ED2-EA02-32BD-6181-8AC3E15E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7EE777E5-7DD6-F942-5332-FEA3B9E8F1F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30" y="1881074"/>
            <a:ext cx="8137467" cy="32549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In this module we are going to talk about: 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1.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Keep My Teeth vision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2. How you want to change in your team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3. </a:t>
            </a:r>
            <a:r>
              <a:rPr lang="en-B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How to deal with </a:t>
            </a:r>
            <a:r>
              <a:rPr lang="en-GB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change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53807-5655-7F9D-3A79-10B13CF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1. Prepare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F8EC56F1-8EA1-406A-EA9C-20C1CD6FC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DDFD-7570-AE48-E8D6-8A260A8A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0BDC7C96-ED86-4300-8550-8AAB9BD1848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30" y="1541709"/>
            <a:ext cx="7342895" cy="199871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Lets’ watch Video 4 -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“</a:t>
            </a:r>
            <a:r>
              <a:rPr lang="en-IE" sz="2400" dirty="0"/>
              <a:t>Putting Learning into Practice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”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4AD81E-3FB5-4382-B6CC-EB2883E8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2. Activity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11406A2E-DA2A-770E-0C05-E6964D4C1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99DA336-0491-FFF6-C07F-3DF9D9F849EB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1F6C5-9C4D-0CA3-AAA5-454929E6EA3F}"/>
              </a:ext>
            </a:extLst>
          </p:cNvPr>
          <p:cNvSpPr/>
          <p:nvPr/>
        </p:nvSpPr>
        <p:spPr>
          <a:xfrm>
            <a:off x="2522668" y="3429000"/>
            <a:ext cx="4098664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Play video on the next slide</a:t>
            </a:r>
            <a:b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1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AF896-F544-7BE6-EACA-00AAC5A9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181E4-AA63-3090-F8DC-B44BCF1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2. Activity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685272C6-4381-8013-04AA-595E7538B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1066DD-21FC-5F51-576B-815D8EBC70AD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nline Media 7" title="Module 4: Transfer to Practice">
            <a:hlinkClick r:id="" action="ppaction://media"/>
            <a:extLst>
              <a:ext uri="{FF2B5EF4-FFF2-40B4-BE49-F238E27FC236}">
                <a16:creationId xmlns:a16="http://schemas.microsoft.com/office/drawing/2014/main" id="{DB50E5E1-6232-D588-D469-4D5D084800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6751-535A-7B15-7BCA-A7D9C1D3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0B6AFB4B-86E7-1E9E-1917-ACC9631C2787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-87406" y="3783924"/>
            <a:ext cx="8964705" cy="3648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We covered practical steps for change. We explored team planning and supports.</a:t>
            </a:r>
          </a:p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i="1" dirty="0">
                <a:latin typeface="Avenir Book" panose="02000503020000020003" pitchFamily="2" charset="0"/>
              </a:rPr>
              <a:t>Ask – What is your role in this change?</a:t>
            </a:r>
          </a:p>
          <a:p>
            <a:pPr marL="392112" lvl="1" indent="0" algn="ctr" defTabSz="457200">
              <a:lnSpc>
                <a:spcPct val="125000"/>
              </a:lnSpc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Now you’ve completed the last module – Time to wrap up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algn="ctr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algn="ctr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algn="ctr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algn="ctr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7A7D19-A00A-D049-FF06-273F9D78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0" y="497155"/>
            <a:ext cx="7500940" cy="921601"/>
          </a:xfrm>
        </p:spPr>
        <p:txBody>
          <a:bodyPr/>
          <a:lstStyle/>
          <a:p>
            <a:pPr algn="ctr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b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</a:br>
            <a:br>
              <a:rPr lang="en-IE" sz="2400" dirty="0"/>
            </a:b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Reflect on Module 4</a:t>
            </a:r>
          </a:p>
        </p:txBody>
      </p:sp>
      <p:pic>
        <p:nvPicPr>
          <p:cNvPr id="5" name="Picture 4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D2EAAF52-AA7A-4A1A-843D-D730821F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93" y="1418756"/>
            <a:ext cx="2670614" cy="20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B57B5-8C20-6419-72E6-7E3CFA85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F0FD78B1-121E-714D-AB85-7B3A45AD79A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29" y="1881074"/>
            <a:ext cx="6353023" cy="33885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KMT Training will improve every day mouthcare in our workplace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As we finish</a:t>
            </a: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Make sure your name is recorded.</a:t>
            </a: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Take your workbook with you. It will be a useful guide.</a:t>
            </a: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Now, please complete your post-training survey here </a:t>
            </a:r>
          </a:p>
          <a:p>
            <a:pPr marL="392112" lvl="1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349250" lvl="1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IE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AB6909-4437-F6A8-567E-5DAA7CB1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Course Completion - Wrap up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66DC4A10-DA3F-0BCB-0B5B-F3BBF50DE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0F47F32-BE66-4FE4-AC53-461F0ED5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2" y="23572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34344-8446-4D79-9053-3E58585D03F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28675" y="1881073"/>
            <a:ext cx="7065645" cy="2830885"/>
          </a:xfrm>
        </p:spPr>
        <p:txBody>
          <a:bodyPr/>
          <a:lstStyle/>
          <a:p>
            <a:r>
              <a:rPr lang="en-US" sz="2400" dirty="0"/>
              <a:t>This training includes </a:t>
            </a:r>
            <a:r>
              <a:rPr lang="en-US" sz="2400" i="1" dirty="0"/>
              <a:t>four modules </a:t>
            </a:r>
            <a:r>
              <a:rPr lang="en-US" sz="2400" dirty="0"/>
              <a:t>that cover the importance of </a:t>
            </a:r>
            <a:r>
              <a:rPr lang="en-US" sz="2400" b="1" dirty="0"/>
              <a:t>mouthcare</a:t>
            </a:r>
            <a:r>
              <a:rPr lang="en-US" sz="2400" dirty="0"/>
              <a:t>, </a:t>
            </a:r>
            <a:r>
              <a:rPr lang="en-US" sz="2400" b="1" dirty="0"/>
              <a:t>toothbrushing</a:t>
            </a:r>
            <a:r>
              <a:rPr lang="en-US" sz="2400" dirty="0"/>
              <a:t>, </a:t>
            </a:r>
            <a:r>
              <a:rPr lang="en-US" sz="2400" b="1" dirty="0"/>
              <a:t>mouthcare planning</a:t>
            </a:r>
            <a:r>
              <a:rPr lang="en-US" sz="2400" dirty="0"/>
              <a:t>, and </a:t>
            </a:r>
            <a:r>
              <a:rPr lang="en-US" sz="2400" b="1" dirty="0"/>
              <a:t>Putting it into Practice</a:t>
            </a:r>
            <a:endParaRPr lang="en-US" sz="2400" dirty="0"/>
          </a:p>
          <a:p>
            <a:r>
              <a:rPr lang="en-US" sz="2400" dirty="0"/>
              <a:t>Each module follows the same structure: </a:t>
            </a:r>
          </a:p>
          <a:p>
            <a:pPr marL="0" indent="0">
              <a:buNone/>
            </a:pPr>
            <a:r>
              <a:rPr lang="en-US" sz="2400" b="1" dirty="0"/>
              <a:t>	Prepare – Activity – Reflect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848885-DB63-BBBC-B26B-5BE44BA7140B}"/>
              </a:ext>
            </a:extLst>
          </p:cNvPr>
          <p:cNvSpPr txBox="1">
            <a:spLocks/>
          </p:cNvSpPr>
          <p:nvPr/>
        </p:nvSpPr>
        <p:spPr>
          <a:xfrm>
            <a:off x="670630" y="440374"/>
            <a:ext cx="7500940" cy="9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457200" hangingPunct="1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sz="2400">
                <a:solidFill>
                  <a:sysClr val="windowText" lastClr="000000"/>
                </a:solidFill>
                <a:latin typeface="Avenir"/>
                <a:ea typeface="Avenir"/>
                <a:cs typeface="Avenir"/>
                <a:sym typeface="Avenir Roman"/>
              </a:rPr>
              <a:t>Welcome to Keep My Teeth</a:t>
            </a:r>
            <a:endParaRPr lang="en-IE" sz="2400" dirty="0">
              <a:solidFill>
                <a:sysClr val="windowText" lastClr="000000"/>
              </a:solidFill>
              <a:latin typeface="Avenir"/>
              <a:ea typeface="Avenir"/>
              <a:cs typeface="Avenir"/>
              <a:sym typeface="Avenir Roman"/>
            </a:endParaRPr>
          </a:p>
        </p:txBody>
      </p:sp>
      <p:pic>
        <p:nvPicPr>
          <p:cNvPr id="5" name="Picture 4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1817E4EF-F435-4389-E91A-5FC96390C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pic>
        <p:nvPicPr>
          <p:cNvPr id="1026" name="Picture 2" descr="Lets go Stickers - Free communications Stickers">
            <a:extLst>
              <a:ext uri="{FF2B5EF4-FFF2-40B4-BE49-F238E27FC236}">
                <a16:creationId xmlns:a16="http://schemas.microsoft.com/office/drawing/2014/main" id="{8478DD51-937C-EAA1-313B-25CF6E77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80" y="3429000"/>
            <a:ext cx="1814285" cy="18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5AF2-295D-A618-E364-F12C01D62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ral Health Promotion in Special Care Dentistry">
            <a:extLst>
              <a:ext uri="{FF2B5EF4-FFF2-40B4-BE49-F238E27FC236}">
                <a16:creationId xmlns:a16="http://schemas.microsoft.com/office/drawing/2014/main" id="{A18242AE-27CC-4AC2-B74B-6E139AA4E9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2690" y="2257839"/>
            <a:ext cx="8332774" cy="2269352"/>
          </a:xfrm>
          <a:prstGeom prst="rect">
            <a:avLst/>
          </a:prstGeom>
        </p:spPr>
        <p:txBody>
          <a:bodyPr/>
          <a:lstStyle/>
          <a:p>
            <a:r>
              <a:rPr lang="en-IE" sz="4000" dirty="0"/>
              <a:t>Why mouth care is important </a:t>
            </a:r>
            <a:br>
              <a:rPr lang="en-IE" dirty="0"/>
            </a:br>
            <a:br>
              <a:rPr lang="en-IE" dirty="0"/>
            </a:br>
            <a:r>
              <a:rPr lang="en-IE" sz="2800" dirty="0"/>
              <a:t>Keep My Teeth</a:t>
            </a:r>
            <a:endParaRPr dirty="0"/>
          </a:p>
        </p:txBody>
      </p:sp>
      <p:sp>
        <p:nvSpPr>
          <p:cNvPr id="115" name="UG SCD…">
            <a:extLst>
              <a:ext uri="{FF2B5EF4-FFF2-40B4-BE49-F238E27FC236}">
                <a16:creationId xmlns:a16="http://schemas.microsoft.com/office/drawing/2014/main" id="{0093A5D5-2B88-B09C-1CC2-471E5990DF66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607904" y="4054292"/>
            <a:ext cx="7500939" cy="2076301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  <a:p>
            <a:r>
              <a:rPr lang="en-IE" sz="2800" dirty="0"/>
              <a:t>Module 1</a:t>
            </a:r>
          </a:p>
          <a:p>
            <a:endParaRPr dirty="0"/>
          </a:p>
        </p:txBody>
      </p: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id="{4E81B281-4978-437C-94E0-2C8AA68B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43" y="671715"/>
            <a:ext cx="1169767" cy="1586124"/>
          </a:xfrm>
          <a:prstGeom prst="rect">
            <a:avLst/>
          </a:prstGeom>
          <a:ln w="6350"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C62EB2-E3CC-45D7-A0DB-DE2DA5029170}"/>
              </a:ext>
            </a:extLst>
          </p:cNvPr>
          <p:cNvGrpSpPr/>
          <p:nvPr/>
        </p:nvGrpSpPr>
        <p:grpSpPr>
          <a:xfrm>
            <a:off x="1972721" y="1571048"/>
            <a:ext cx="2612390" cy="646615"/>
            <a:chOff x="4301811" y="1451126"/>
            <a:chExt cx="2612390" cy="646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746FDB-34B3-4135-9C73-2436D092776F}"/>
                </a:ext>
              </a:extLst>
            </p:cNvPr>
            <p:cNvSpPr/>
            <p:nvPr/>
          </p:nvSpPr>
          <p:spPr>
            <a:xfrm>
              <a:off x="4301811" y="1451126"/>
              <a:ext cx="2604598" cy="6466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1401A21-25FC-4CED-A464-EADDD3D6A06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811" y="1451126"/>
              <a:ext cx="2612390" cy="626745"/>
            </a:xfrm>
            <a:prstGeom prst="rect">
              <a:avLst/>
            </a:prstGeom>
          </p:spPr>
        </p:pic>
      </p:grpSp>
      <p:pic>
        <p:nvPicPr>
          <p:cNvPr id="9" name="Picture 8" descr="A logo for a medical company&#10;&#10;AI-generated content may be incorrect.">
            <a:extLst>
              <a:ext uri="{FF2B5EF4-FFF2-40B4-BE49-F238E27FC236}">
                <a16:creationId xmlns:a16="http://schemas.microsoft.com/office/drawing/2014/main" id="{764D0E2D-F813-4AF6-AC02-0D16C9D7FC0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b="26554"/>
          <a:stretch>
            <a:fillRect/>
          </a:stretch>
        </p:blipFill>
        <p:spPr bwMode="auto">
          <a:xfrm>
            <a:off x="4977727" y="1497341"/>
            <a:ext cx="1981200" cy="74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52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B57B5-8C20-6419-72E6-7E3CFA85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F0FD78B1-121E-714D-AB85-7B3A45AD79A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28675" y="1881074"/>
            <a:ext cx="7500940" cy="199871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In this module we are going to talk about: 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1.  Oral health basics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2. Mouthcare for people with disability	</a:t>
            </a: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	3. Barriers to mouthcare</a:t>
            </a:r>
            <a:endParaRPr lang="en-IE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AB6909-4437-F6A8-567E-5DAA7CB1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br>
              <a:rPr lang="en-IE" dirty="0"/>
            </a:b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Prepare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66DC4A10-DA3F-0BCB-0B5B-F3BBF50DE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CA8F6-50C5-6B8D-D73D-D985A50D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997384A8-E72C-4715-E6DA-BD521BEEEB5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0630" y="1541709"/>
            <a:ext cx="7342895" cy="199871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Lets’ watch Video 1 -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“Why mouth care is important”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We will </a:t>
            </a:r>
            <a:r>
              <a:rPr lang="en-US" i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pause, reflect and share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as we go.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B217AA-AE9B-E256-5E44-76944821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Activity</a:t>
            </a:r>
          </a:p>
        </p:txBody>
      </p:sp>
      <p:pic>
        <p:nvPicPr>
          <p:cNvPr id="2" name="Picture 1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1C4EA2B1-8FDC-D6CD-D5BE-F1B60D2D9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384716"/>
            <a:ext cx="1095402" cy="8245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D630D0-123B-49CC-A001-E3BC965F9E31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F001B-0A26-5867-72F7-420B98838F93}"/>
              </a:ext>
            </a:extLst>
          </p:cNvPr>
          <p:cNvSpPr/>
          <p:nvPr/>
        </p:nvSpPr>
        <p:spPr>
          <a:xfrm>
            <a:off x="2522668" y="3429000"/>
            <a:ext cx="4098664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Play video on the next slide</a:t>
            </a:r>
            <a:b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7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CA8F6-50C5-6B8D-D73D-D985A50D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9D630D0-123B-49CC-A001-E3BC965F9E31}"/>
              </a:ext>
            </a:extLst>
          </p:cNvPr>
          <p:cNvSpPr/>
          <p:nvPr/>
        </p:nvSpPr>
        <p:spPr>
          <a:xfrm>
            <a:off x="-1319753" y="0"/>
            <a:ext cx="45719" cy="457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nline Media 5" title="Module 1: Mouthcare">
            <a:hlinkClick r:id="" action="ppaction://media"/>
            <a:extLst>
              <a:ext uri="{FF2B5EF4-FFF2-40B4-BE49-F238E27FC236}">
                <a16:creationId xmlns:a16="http://schemas.microsoft.com/office/drawing/2014/main" id="{2A3F047E-2480-47BB-5F50-1C74A7D02D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03444"/>
            <a:ext cx="9142035" cy="51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63678-A39F-4444-8F07-D0EFEED124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7676" y="1777165"/>
            <a:ext cx="4701267" cy="2711708"/>
          </a:xfrm>
        </p:spPr>
        <p:txBody>
          <a:bodyPr/>
          <a:lstStyle/>
          <a:p>
            <a:r>
              <a:rPr lang="en-GB" sz="1600" b="1" dirty="0"/>
              <a:t>Increased risk when dentition reduced</a:t>
            </a: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i="1" dirty="0"/>
              <a:t>4x Pneumonia</a:t>
            </a:r>
            <a:r>
              <a:rPr lang="en-GB" sz="1600" dirty="0"/>
              <a:t> , </a:t>
            </a:r>
            <a:r>
              <a:rPr lang="en-GB" sz="1600" i="1" dirty="0"/>
              <a:t>3x Osteoporosis</a:t>
            </a:r>
            <a:r>
              <a:rPr lang="en-GB" sz="1600" dirty="0"/>
              <a:t> , </a:t>
            </a:r>
            <a:r>
              <a:rPr lang="en-GB" sz="1600" i="1" dirty="0"/>
              <a:t>2x Constipation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872DB-1DBB-4593-9DC3-EF3732E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31"/>
          <a:stretch/>
        </p:blipFill>
        <p:spPr>
          <a:xfrm>
            <a:off x="5627871" y="2653480"/>
            <a:ext cx="3326240" cy="3085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00A8A-4B14-49C2-BA53-C14FD93A868D}"/>
              </a:ext>
            </a:extLst>
          </p:cNvPr>
          <p:cNvSpPr txBox="1"/>
          <p:nvPr/>
        </p:nvSpPr>
        <p:spPr>
          <a:xfrm>
            <a:off x="6049573" y="5918661"/>
            <a:ext cx="3328989" cy="462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Best survival: </a:t>
            </a:r>
            <a:r>
              <a:rPr lang="en-GB" sz="800" dirty="0">
                <a:solidFill>
                  <a:schemeClr val="bg1"/>
                </a:solidFill>
              </a:rPr>
              <a:t>those retaining natural teeth; </a:t>
            </a:r>
            <a:r>
              <a:rPr lang="en-GB" sz="800" b="1" dirty="0">
                <a:solidFill>
                  <a:schemeClr val="bg1"/>
                </a:solidFill>
              </a:rPr>
              <a:t>Intermediate: </a:t>
            </a:r>
            <a:r>
              <a:rPr lang="en-GB" sz="800" dirty="0">
                <a:solidFill>
                  <a:schemeClr val="bg1"/>
                </a:solidFill>
              </a:rPr>
              <a:t>those edentulous with dentures; </a:t>
            </a:r>
            <a:r>
              <a:rPr lang="en-GB" sz="800" b="1" dirty="0">
                <a:solidFill>
                  <a:schemeClr val="bg1"/>
                </a:solidFill>
              </a:rPr>
              <a:t>Worst survival: </a:t>
            </a:r>
            <a:r>
              <a:rPr lang="en-GB" sz="800" dirty="0">
                <a:solidFill>
                  <a:schemeClr val="bg1"/>
                </a:solidFill>
              </a:rPr>
              <a:t>those edentulous without dentures – shortened survival by nearly 2 years.</a:t>
            </a:r>
          </a:p>
        </p:txBody>
      </p:sp>
      <p:pic>
        <p:nvPicPr>
          <p:cNvPr id="8" name="Google Shape;139;p5" descr="/var/www/render_temp/23580821/1509423470/301311/slide1.png">
            <a:extLst>
              <a:ext uri="{FF2B5EF4-FFF2-40B4-BE49-F238E27FC236}">
                <a16:creationId xmlns:a16="http://schemas.microsoft.com/office/drawing/2014/main" id="{6A8B63C9-9F76-46A7-AF9C-CE28A5A0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-559" r="-1106"/>
          <a:stretch/>
        </p:blipFill>
        <p:spPr>
          <a:xfrm>
            <a:off x="-4757" y="2654430"/>
            <a:ext cx="5423990" cy="296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3027B-FAB2-45C2-98C2-2BF3DBA32C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170" b="92790"/>
          <a:stretch/>
        </p:blipFill>
        <p:spPr>
          <a:xfrm>
            <a:off x="472348" y="689316"/>
            <a:ext cx="6091797" cy="6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44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6751-535A-7B15-7BCA-A7D9C1D3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y the end of this session you should be able to…">
            <a:extLst>
              <a:ext uri="{FF2B5EF4-FFF2-40B4-BE49-F238E27FC236}">
                <a16:creationId xmlns:a16="http://schemas.microsoft.com/office/drawing/2014/main" id="{0B6AFB4B-86E7-1E9E-1917-ACC9631C2787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79295" y="3783924"/>
            <a:ext cx="8132488" cy="3648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2112" lvl="1" indent="0" algn="ctr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We covered why oral health matters, what mouthcare involves, and the barriers people face — plus solutions. </a:t>
            </a:r>
          </a:p>
          <a:p>
            <a:pPr marL="392112" lvl="1" indent="0" algn="ctr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i="1" dirty="0">
                <a:latin typeface="Avenir Book" panose="02000503020000020003" pitchFamily="2" charset="0"/>
              </a:rPr>
              <a:t>What can you change to improve mouthcare?</a:t>
            </a:r>
          </a:p>
          <a:p>
            <a:pPr marL="392112" lvl="1" indent="0" algn="ctr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2400" dirty="0">
                <a:latin typeface="Avenir Book" panose="02000503020000020003" pitchFamily="2" charset="0"/>
              </a:rPr>
              <a:t>Now let’s move to the next module — Toothbrushing.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lvl="1"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marL="0" indent="0" defTabSz="457200">
              <a:lnSpc>
                <a:spcPct val="125000"/>
              </a:lnSpc>
              <a:spcBef>
                <a:spcPts val="0"/>
              </a:spcBef>
              <a:buNone/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"/>
                <a:ea typeface="Avenir"/>
                <a:cs typeface="Avenir"/>
                <a:sym typeface="Avenir Roman"/>
              </a:defRPr>
            </a:pP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7A7D19-A00A-D049-FF06-273F9D78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0" y="440374"/>
            <a:ext cx="7500940" cy="921601"/>
          </a:xfrm>
        </p:spPr>
        <p:txBody>
          <a:bodyPr/>
          <a:lstStyle/>
          <a:p>
            <a:pPr algn="ctr" defTabSz="457200"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b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</a:br>
            <a:br>
              <a:rPr lang="en-IE" sz="2400" dirty="0"/>
            </a:br>
            <a:r>
              <a:rPr lang="en-IE" dirty="0">
                <a:solidFill>
                  <a:sysClr val="windowText" lastClr="000000"/>
                </a:solidFill>
                <a:latin typeface="Avenir"/>
                <a:sym typeface="Avenir Roman"/>
              </a:rPr>
              <a:t>Reflect on Module 1</a:t>
            </a:r>
          </a:p>
        </p:txBody>
      </p:sp>
      <p:pic>
        <p:nvPicPr>
          <p:cNvPr id="5" name="Picture 4" descr="A logo with people and a tooth&#10;&#10;AI-generated content may be incorrect.">
            <a:extLst>
              <a:ext uri="{FF2B5EF4-FFF2-40B4-BE49-F238E27FC236}">
                <a16:creationId xmlns:a16="http://schemas.microsoft.com/office/drawing/2014/main" id="{D2EAAF52-AA7A-4A1A-843D-D730821F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7008" l="9846" r="91459">
                        <a14:foregroundMark x1="34401" y1="15748" x2="34401" y2="15748"/>
                        <a14:foregroundMark x1="61566" y1="14173" x2="61566" y2="14173"/>
                        <a14:foregroundMark x1="76394" y1="33543" x2="76394" y2="33543"/>
                        <a14:foregroundMark x1="77580" y1="43937" x2="77580" y2="43937"/>
                        <a14:foregroundMark x1="55042" y1="41890" x2="55042" y2="41890"/>
                        <a14:foregroundMark x1="43179" y1="40315" x2="43179" y2="40315"/>
                        <a14:foregroundMark x1="42942" y1="50079" x2="42942" y2="50079"/>
                        <a14:foregroundMark x1="75682" y1="48976" x2="75682" y2="48976"/>
                        <a14:foregroundMark x1="23488" y1="47087" x2="23488" y2="47087"/>
                        <a14:foregroundMark x1="22301" y1="31969" x2="22301" y2="31969"/>
                        <a14:foregroundMark x1="11862" y1="91654" x2="11862" y2="91654"/>
                        <a14:foregroundMark x1="10558" y1="97165" x2="10558" y2="97165"/>
                        <a14:foregroundMark x1="19098" y1="91969" x2="19098" y2="91969"/>
                        <a14:foregroundMark x1="26928" y1="90709" x2="26928" y2="90709"/>
                        <a14:foregroundMark x1="33452" y1="93543" x2="33452" y2="93543"/>
                        <a14:foregroundMark x1="42942" y1="89291" x2="42942" y2="89291"/>
                        <a14:foregroundMark x1="51601" y1="88346" x2="51601" y2="88346"/>
                        <a14:foregroundMark x1="63108" y1="86772" x2="63108" y2="86772"/>
                        <a14:foregroundMark x1="67734" y1="86457" x2="67734" y2="86457"/>
                        <a14:foregroundMark x1="74970" y1="85827" x2="74970" y2="85827"/>
                        <a14:foregroundMark x1="81969" y1="86142" x2="81969" y2="86142"/>
                        <a14:foregroundMark x1="87307" y1="91969" x2="87307" y2="91969"/>
                        <a14:foregroundMark x1="91459" y1="91654" x2="91459" y2="91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93" y="1567827"/>
            <a:ext cx="2670614" cy="20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2C486A"/>
      </a:accent5>
      <a:accent6>
        <a:srgbClr val="3E6DB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2C486A"/>
      </a:accent5>
      <a:accent6>
        <a:srgbClr val="3E6DB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2BE5D3A2544498BBC2E4379711352" ma:contentTypeVersion="13" ma:contentTypeDescription="Create a new document." ma:contentTypeScope="" ma:versionID="644b03a4283e9ab886dab236f1f42db2">
  <xsd:schema xmlns:xsd="http://www.w3.org/2001/XMLSchema" xmlns:xs="http://www.w3.org/2001/XMLSchema" xmlns:p="http://schemas.microsoft.com/office/2006/metadata/properties" xmlns:ns3="4df1b23e-b254-4e75-a897-484590e4bb55" targetNamespace="http://schemas.microsoft.com/office/2006/metadata/properties" ma:root="true" ma:fieldsID="134e2771000b79a3ac0b4f1e1ce10cb2" ns3:_="">
    <xsd:import namespace="4df1b23e-b254-4e75-a897-484590e4bb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1b23e-b254-4e75-a897-484590e4b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f1b23e-b254-4e75-a897-484590e4bb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2BB8D-DBCA-45A7-B0F8-980C3FD82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1b23e-b254-4e75-a897-484590e4b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F66464-BCD0-4EAB-BCE3-650AD925EF37}">
  <ds:schemaRefs>
    <ds:schemaRef ds:uri="4df1b23e-b254-4e75-a897-484590e4bb55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590A52-2E2E-4480-A745-689762E6D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21847</TotalTime>
  <Words>919</Words>
  <Application>Microsoft Office PowerPoint</Application>
  <PresentationFormat>On-screen Show (4:3)</PresentationFormat>
  <Paragraphs>119</Paragraphs>
  <Slides>25</Slides>
  <Notes>24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</vt:lpstr>
      <vt:lpstr>Keep My Teeth </vt:lpstr>
      <vt:lpstr>Welcome to Keep My Teeth</vt:lpstr>
      <vt:lpstr>PowerPoint Presentation</vt:lpstr>
      <vt:lpstr>Why mouth care is important   Keep My Teeth</vt:lpstr>
      <vt:lpstr> Prepare</vt:lpstr>
      <vt:lpstr>Activity</vt:lpstr>
      <vt:lpstr>PowerPoint Presentation</vt:lpstr>
      <vt:lpstr>PowerPoint Presentation</vt:lpstr>
      <vt:lpstr>  Reflect on Module 1</vt:lpstr>
      <vt:lpstr>Toothbrushing  Keep My Teeth</vt:lpstr>
      <vt:lpstr>Prepare</vt:lpstr>
      <vt:lpstr>Activity</vt:lpstr>
      <vt:lpstr>Activity</vt:lpstr>
      <vt:lpstr>  Reflect on Module 2</vt:lpstr>
      <vt:lpstr>Building a mouthcare plan Keep My Teeth</vt:lpstr>
      <vt:lpstr>1. Prepare</vt:lpstr>
      <vt:lpstr>2. Activity</vt:lpstr>
      <vt:lpstr>PowerPoint Presentation</vt:lpstr>
      <vt:lpstr>  Reflect on Module 3</vt:lpstr>
      <vt:lpstr>Putting Learning into Practice  Keep My Teeth</vt:lpstr>
      <vt:lpstr>1. Prepare</vt:lpstr>
      <vt:lpstr>2. Activity</vt:lpstr>
      <vt:lpstr>2. Activity</vt:lpstr>
      <vt:lpstr>  Reflect on Module 4</vt:lpstr>
      <vt:lpstr>Course Completion -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Promotion in Special Care Dentistry</dc:title>
  <dc:creator>Caoimhin MacGiolla Phadraig</dc:creator>
  <cp:lastModifiedBy>Caoimhin Mac Giolla Phadraig</cp:lastModifiedBy>
  <cp:revision>118</cp:revision>
  <dcterms:modified xsi:type="dcterms:W3CDTF">2025-12-01T12:57:44Z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0x010100FD62BE5D3A2544498BBC2E4379711352</vt:lpwstr>
  </property>
</Properties>
</file>